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4" r:id="rId20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9" Type="http://schemas.openxmlformats.org/officeDocument/2006/relationships/slide" Target="slides/slide8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4" name="Shape 10244"/>
        <p:cNvGrpSpPr/>
        <p:nvPr/>
      </p:nvGrpSpPr>
      <p:grpSpPr>
        <a:xfrm>
          <a:off x="0" y="0"/>
          <a:ext cx="0" cy="0"/>
          <a:chOff x="0" y="0"/>
          <a:chExt cx="0" cy="0"/>
        </a:xfrm>
      </p:grpSpPr>
      <p:sp>
        <p:nvSpPr>
          <p:cNvPr id="10245" name="Google Shape;10245;p8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46" name="Google Shape;1024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List the objectives of the project, it’s relevance to ASCI, and the impact of the project on the program.  Objectives should include what is new or novel, approaches, and methods.</a:t>
            </a:r>
            <a:endParaRPr/>
          </a:p>
          <a:p>
            <a:pPr indent="0" lvl="0" marL="0" rtl="0" algn="l">
              <a:spcBef>
                <a:spcPts val="0"/>
              </a:spcBef>
              <a:spcAft>
                <a:spcPts val="0"/>
              </a:spcAft>
              <a:buNone/>
            </a:pPr>
            <a:r>
              <a:rPr lang="en-US"/>
              <a:t>List a summary of the accomplishments of this project over the past year.  You can go into technical detail on subsequent slides.</a:t>
            </a:r>
            <a:endParaRPr/>
          </a:p>
          <a:p>
            <a:pPr indent="0" lvl="0" marL="0" rtl="0" algn="l">
              <a:spcBef>
                <a:spcPts val="0"/>
              </a:spcBef>
              <a:spcAft>
                <a:spcPts val="0"/>
              </a:spcAft>
              <a:buNone/>
            </a:pPr>
            <a:r>
              <a:rPr lang="en-US"/>
              <a:t>List interfaces to other projects in the ASCI programs.  What is needed from other projects?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Maximum of two slides on this topic.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notesSlide" Target="../notesSlides/notesSlide89.xml"/></Relationships>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7" name="Shape 10247"/>
        <p:cNvGrpSpPr/>
        <p:nvPr/>
      </p:nvGrpSpPr>
      <p:grpSpPr>
        <a:xfrm>
          <a:off x="0" y="0"/>
          <a:ext cx="0" cy="0"/>
          <a:chOff x="0" y="0"/>
          <a:chExt cx="0" cy="0"/>
        </a:xfrm>
      </p:grpSpPr>
      <p:sp>
        <p:nvSpPr>
          <p:cNvPr id="10248" name="Google Shape;10248;p1519"/>
          <p:cNvSpPr txBox="1"/>
          <p:nvPr>
            <p:ph type="title"/>
          </p:nvPr>
        </p:nvSpPr>
        <p:spPr>
          <a:xfrm>
            <a:off x="1414463" y="152400"/>
            <a:ext cx="6316662" cy="920750"/>
          </a:xfrm>
          <a:prstGeom prst="rect">
            <a:avLst/>
          </a:prstGeom>
          <a:noFill/>
          <a:ln>
            <a:noFill/>
          </a:ln>
        </p:spPr>
        <p:txBody>
          <a:bodyPr anchorCtr="0" anchor="ctr" bIns="44450" lIns="90475" spcFirstLastPara="1" rIns="90475" wrap="square" tIns="44450">
            <a:noAutofit/>
          </a:bodyPr>
          <a:lstStyle/>
          <a:p>
            <a:pPr indent="0" lvl="0" marL="0" rtl="0" algn="ctr">
              <a:lnSpc>
                <a:spcPct val="89000"/>
              </a:lnSpc>
              <a:spcBef>
                <a:spcPts val="0"/>
              </a:spcBef>
              <a:spcAft>
                <a:spcPts val="0"/>
              </a:spcAft>
              <a:buNone/>
            </a:pPr>
            <a:r>
              <a:rPr lang="en-US"/>
              <a:t>The Innovator’s Dilemma</a:t>
            </a:r>
            <a:br>
              <a:rPr lang="en-US"/>
            </a:br>
            <a:r>
              <a:rPr lang="en-US"/>
              <a:t>			</a:t>
            </a:r>
            <a:r>
              <a:rPr lang="en-US" sz="1800"/>
              <a:t>-Christensen</a:t>
            </a:r>
            <a:endParaRPr/>
          </a:p>
        </p:txBody>
      </p:sp>
      <p:sp>
        <p:nvSpPr>
          <p:cNvPr id="10249" name="Google Shape;10249;p1519"/>
          <p:cNvSpPr txBox="1"/>
          <p:nvPr>
            <p:ph idx="1" type="body"/>
          </p:nvPr>
        </p:nvSpPr>
        <p:spPr>
          <a:xfrm>
            <a:off x="838200" y="1371600"/>
            <a:ext cx="7543800" cy="4419600"/>
          </a:xfrm>
          <a:prstGeom prst="rect">
            <a:avLst/>
          </a:prstGeom>
          <a:noFill/>
          <a:ln>
            <a:noFill/>
          </a:ln>
        </p:spPr>
        <p:txBody>
          <a:bodyPr anchorCtr="0" anchor="t" bIns="44450" lIns="90475" spcFirstLastPara="1" rIns="90475" wrap="square" tIns="44450">
            <a:noAutofit/>
          </a:bodyPr>
          <a:lstStyle/>
          <a:p>
            <a:pPr indent="-228600" lvl="0" marL="228600" rtl="0" algn="l">
              <a:lnSpc>
                <a:spcPct val="89000"/>
              </a:lnSpc>
              <a:spcBef>
                <a:spcPts val="0"/>
              </a:spcBef>
              <a:spcAft>
                <a:spcPts val="0"/>
              </a:spcAft>
              <a:buSzPts val="2400"/>
              <a:buChar char="♦"/>
            </a:pPr>
            <a:r>
              <a:rPr lang="en-US" sz="2400"/>
              <a:t>Sustaining Change</a:t>
            </a:r>
            <a:endParaRPr/>
          </a:p>
          <a:p>
            <a:pPr indent="-228600" lvl="1" marL="571500" rtl="0" algn="l">
              <a:lnSpc>
                <a:spcPct val="89000"/>
              </a:lnSpc>
              <a:spcBef>
                <a:spcPts val="720"/>
              </a:spcBef>
              <a:spcAft>
                <a:spcPts val="0"/>
              </a:spcAft>
              <a:buSzPts val="2400"/>
              <a:buChar char="+"/>
            </a:pPr>
            <a:r>
              <a:rPr lang="en-US" sz="2400"/>
              <a:t>sustain the current rate of technology growth</a:t>
            </a:r>
            <a:endParaRPr/>
          </a:p>
          <a:p>
            <a:pPr indent="-228600" lvl="0" marL="228600" rtl="0" algn="l">
              <a:lnSpc>
                <a:spcPct val="89000"/>
              </a:lnSpc>
              <a:spcBef>
                <a:spcPts val="720"/>
              </a:spcBef>
              <a:spcAft>
                <a:spcPts val="0"/>
              </a:spcAft>
              <a:buSzPts val="2400"/>
              <a:buChar char="♦"/>
            </a:pPr>
            <a:r>
              <a:rPr lang="en-US" sz="2400"/>
              <a:t>Disruptive Change</a:t>
            </a:r>
            <a:endParaRPr/>
          </a:p>
          <a:p>
            <a:pPr indent="-228600" lvl="1" marL="571500" rtl="0" algn="l">
              <a:lnSpc>
                <a:spcPct val="89000"/>
              </a:lnSpc>
              <a:spcBef>
                <a:spcPts val="720"/>
              </a:spcBef>
              <a:spcAft>
                <a:spcPts val="0"/>
              </a:spcAft>
              <a:buSzPts val="2400"/>
              <a:buChar char="+"/>
            </a:pPr>
            <a:r>
              <a:rPr lang="en-US" sz="2400"/>
              <a:t>redefine performance trajectories</a:t>
            </a:r>
            <a:endParaRPr/>
          </a:p>
        </p:txBody>
      </p:sp>
      <p:cxnSp>
        <p:nvCxnSpPr>
          <p:cNvPr id="10250" name="Google Shape;10250;p1519"/>
          <p:cNvCxnSpPr/>
          <p:nvPr/>
        </p:nvCxnSpPr>
        <p:spPr>
          <a:xfrm rot="10800000">
            <a:off x="2092325" y="3844925"/>
            <a:ext cx="0" cy="2057400"/>
          </a:xfrm>
          <a:prstGeom prst="straightConnector1">
            <a:avLst/>
          </a:prstGeom>
          <a:noFill/>
          <a:ln cap="flat" cmpd="sng" w="12700">
            <a:solidFill>
              <a:schemeClr val="dk1"/>
            </a:solidFill>
            <a:prstDash val="solid"/>
            <a:round/>
            <a:headEnd len="med" w="med" type="none"/>
            <a:tailEnd len="med" w="med" type="triangle"/>
          </a:ln>
        </p:spPr>
      </p:cxnSp>
      <p:cxnSp>
        <p:nvCxnSpPr>
          <p:cNvPr id="10251" name="Google Shape;10251;p1519"/>
          <p:cNvCxnSpPr/>
          <p:nvPr/>
        </p:nvCxnSpPr>
        <p:spPr>
          <a:xfrm>
            <a:off x="2092325" y="5902325"/>
            <a:ext cx="4267200" cy="0"/>
          </a:xfrm>
          <a:prstGeom prst="straightConnector1">
            <a:avLst/>
          </a:prstGeom>
          <a:noFill/>
          <a:ln cap="flat" cmpd="sng" w="12700">
            <a:solidFill>
              <a:schemeClr val="dk1"/>
            </a:solidFill>
            <a:prstDash val="solid"/>
            <a:round/>
            <a:headEnd len="med" w="med" type="none"/>
            <a:tailEnd len="med" w="med" type="triangle"/>
          </a:ln>
        </p:spPr>
      </p:cxnSp>
      <p:sp>
        <p:nvSpPr>
          <p:cNvPr id="10252" name="Google Shape;10252;p1519"/>
          <p:cNvSpPr txBox="1"/>
          <p:nvPr/>
        </p:nvSpPr>
        <p:spPr>
          <a:xfrm>
            <a:off x="1924050" y="5989638"/>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1974</a:t>
            </a:r>
            <a:endParaRPr b="0" i="0" sz="2400" u="none" cap="none" strike="noStrike">
              <a:solidFill>
                <a:srgbClr val="000000"/>
              </a:solidFill>
              <a:latin typeface="Times New Roman"/>
              <a:ea typeface="Times New Roman"/>
              <a:cs typeface="Times New Roman"/>
              <a:sym typeface="Times New Roman"/>
            </a:endParaRPr>
          </a:p>
        </p:txBody>
      </p:sp>
      <p:sp>
        <p:nvSpPr>
          <p:cNvPr id="10253" name="Google Shape;10253;p1519"/>
          <p:cNvSpPr txBox="1"/>
          <p:nvPr/>
        </p:nvSpPr>
        <p:spPr>
          <a:xfrm>
            <a:off x="5826125" y="6054725"/>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1990</a:t>
            </a:r>
            <a:endParaRPr b="0" i="0" sz="2400" u="none" cap="none" strike="noStrike">
              <a:solidFill>
                <a:srgbClr val="000000"/>
              </a:solidFill>
              <a:latin typeface="Times New Roman"/>
              <a:ea typeface="Times New Roman"/>
              <a:cs typeface="Times New Roman"/>
              <a:sym typeface="Times New Roman"/>
            </a:endParaRPr>
          </a:p>
        </p:txBody>
      </p:sp>
      <p:sp>
        <p:nvSpPr>
          <p:cNvPr id="10254" name="Google Shape;10254;p1519"/>
          <p:cNvSpPr txBox="1"/>
          <p:nvPr/>
        </p:nvSpPr>
        <p:spPr>
          <a:xfrm>
            <a:off x="1482725" y="5521325"/>
            <a:ext cx="2730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a:t>
            </a:r>
            <a:endParaRPr b="0" i="0" sz="2400" u="none" cap="none" strike="noStrike">
              <a:solidFill>
                <a:srgbClr val="000000"/>
              </a:solidFill>
              <a:latin typeface="Times New Roman"/>
              <a:ea typeface="Times New Roman"/>
              <a:cs typeface="Times New Roman"/>
              <a:sym typeface="Times New Roman"/>
            </a:endParaRPr>
          </a:p>
        </p:txBody>
      </p:sp>
      <p:sp>
        <p:nvSpPr>
          <p:cNvPr id="10255" name="Google Shape;10255;p1519"/>
          <p:cNvSpPr txBox="1"/>
          <p:nvPr/>
        </p:nvSpPr>
        <p:spPr>
          <a:xfrm>
            <a:off x="1482725" y="5114925"/>
            <a:ext cx="3619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a:t>
            </a:r>
            <a:endParaRPr b="0" i="0" sz="2400" u="none" cap="none" strike="noStrike">
              <a:solidFill>
                <a:srgbClr val="000000"/>
              </a:solidFill>
              <a:latin typeface="Times New Roman"/>
              <a:ea typeface="Times New Roman"/>
              <a:cs typeface="Times New Roman"/>
              <a:sym typeface="Times New Roman"/>
            </a:endParaRPr>
          </a:p>
        </p:txBody>
      </p:sp>
      <p:sp>
        <p:nvSpPr>
          <p:cNvPr id="10256" name="Google Shape;10256;p1519"/>
          <p:cNvSpPr txBox="1"/>
          <p:nvPr/>
        </p:nvSpPr>
        <p:spPr>
          <a:xfrm>
            <a:off x="1482725" y="4708525"/>
            <a:ext cx="450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a:t>
            </a:r>
            <a:endParaRPr b="0" i="0" sz="2400" u="none" cap="none" strike="noStrike">
              <a:solidFill>
                <a:srgbClr val="000000"/>
              </a:solidFill>
              <a:latin typeface="Times New Roman"/>
              <a:ea typeface="Times New Roman"/>
              <a:cs typeface="Times New Roman"/>
              <a:sym typeface="Times New Roman"/>
            </a:endParaRPr>
          </a:p>
        </p:txBody>
      </p:sp>
      <p:sp>
        <p:nvSpPr>
          <p:cNvPr id="10257" name="Google Shape;10257;p1519"/>
          <p:cNvSpPr txBox="1"/>
          <p:nvPr/>
        </p:nvSpPr>
        <p:spPr>
          <a:xfrm>
            <a:off x="1482725" y="4302125"/>
            <a:ext cx="5397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1000</a:t>
            </a:r>
            <a:endParaRPr b="0" i="0" sz="2400" u="none" cap="none" strike="noStrike">
              <a:solidFill>
                <a:srgbClr val="000000"/>
              </a:solidFill>
              <a:latin typeface="Times New Roman"/>
              <a:ea typeface="Times New Roman"/>
              <a:cs typeface="Times New Roman"/>
              <a:sym typeface="Times New Roman"/>
            </a:endParaRPr>
          </a:p>
        </p:txBody>
      </p:sp>
      <p:cxnSp>
        <p:nvCxnSpPr>
          <p:cNvPr id="10258" name="Google Shape;10258;p1519"/>
          <p:cNvCxnSpPr/>
          <p:nvPr/>
        </p:nvCxnSpPr>
        <p:spPr>
          <a:xfrm flipH="1" rot="10800000">
            <a:off x="2092325" y="3844925"/>
            <a:ext cx="2514600" cy="914400"/>
          </a:xfrm>
          <a:prstGeom prst="straightConnector1">
            <a:avLst/>
          </a:prstGeom>
          <a:noFill/>
          <a:ln cap="flat" cmpd="sng" w="12700">
            <a:solidFill>
              <a:schemeClr val="hlink"/>
            </a:solidFill>
            <a:prstDash val="solid"/>
            <a:round/>
            <a:headEnd len="med" w="med" type="none"/>
            <a:tailEnd len="med" w="med" type="triangle"/>
          </a:ln>
        </p:spPr>
      </p:cxnSp>
      <p:cxnSp>
        <p:nvCxnSpPr>
          <p:cNvPr id="10259" name="Google Shape;10259;p1519"/>
          <p:cNvCxnSpPr/>
          <p:nvPr/>
        </p:nvCxnSpPr>
        <p:spPr>
          <a:xfrm flipH="1" rot="10800000">
            <a:off x="3159125" y="3768725"/>
            <a:ext cx="2895600" cy="1371600"/>
          </a:xfrm>
          <a:prstGeom prst="straightConnector1">
            <a:avLst/>
          </a:prstGeom>
          <a:noFill/>
          <a:ln cap="flat" cmpd="sng" w="12700">
            <a:solidFill>
              <a:srgbClr val="336699"/>
            </a:solidFill>
            <a:prstDash val="solid"/>
            <a:round/>
            <a:headEnd len="med" w="med" type="none"/>
            <a:tailEnd len="med" w="med" type="triangle"/>
          </a:ln>
        </p:spPr>
      </p:cxnSp>
      <p:cxnSp>
        <p:nvCxnSpPr>
          <p:cNvPr id="10260" name="Google Shape;10260;p1519"/>
          <p:cNvCxnSpPr/>
          <p:nvPr/>
        </p:nvCxnSpPr>
        <p:spPr>
          <a:xfrm flipH="1" rot="10800000">
            <a:off x="3540125" y="4302125"/>
            <a:ext cx="2514600" cy="1219200"/>
          </a:xfrm>
          <a:prstGeom prst="straightConnector1">
            <a:avLst/>
          </a:prstGeom>
          <a:noFill/>
          <a:ln cap="flat" cmpd="sng" w="12700">
            <a:solidFill>
              <a:schemeClr val="accent2"/>
            </a:solidFill>
            <a:prstDash val="solid"/>
            <a:round/>
            <a:headEnd len="med" w="med" type="none"/>
            <a:tailEnd len="med" w="med" type="triangle"/>
          </a:ln>
        </p:spPr>
      </p:cxnSp>
      <p:cxnSp>
        <p:nvCxnSpPr>
          <p:cNvPr id="10261" name="Google Shape;10261;p1519"/>
          <p:cNvCxnSpPr/>
          <p:nvPr/>
        </p:nvCxnSpPr>
        <p:spPr>
          <a:xfrm flipH="1" rot="10800000">
            <a:off x="2092325" y="3997325"/>
            <a:ext cx="3962400" cy="762000"/>
          </a:xfrm>
          <a:prstGeom prst="straightConnector1">
            <a:avLst/>
          </a:prstGeom>
          <a:noFill/>
          <a:ln cap="flat" cmpd="sng" w="12700">
            <a:solidFill>
              <a:schemeClr val="dk1"/>
            </a:solidFill>
            <a:prstDash val="dot"/>
            <a:round/>
            <a:headEnd len="med" w="med" type="none"/>
            <a:tailEnd len="med" w="med" type="triangle"/>
          </a:ln>
        </p:spPr>
      </p:cxnSp>
      <p:cxnSp>
        <p:nvCxnSpPr>
          <p:cNvPr id="10262" name="Google Shape;10262;p1519"/>
          <p:cNvCxnSpPr/>
          <p:nvPr/>
        </p:nvCxnSpPr>
        <p:spPr>
          <a:xfrm flipH="1" rot="10800000">
            <a:off x="3235325" y="4454525"/>
            <a:ext cx="2743200" cy="838200"/>
          </a:xfrm>
          <a:prstGeom prst="straightConnector1">
            <a:avLst/>
          </a:prstGeom>
          <a:noFill/>
          <a:ln cap="flat" cmpd="sng" w="12700">
            <a:solidFill>
              <a:schemeClr val="dk1"/>
            </a:solidFill>
            <a:prstDash val="dot"/>
            <a:round/>
            <a:headEnd len="med" w="med" type="none"/>
            <a:tailEnd len="med" w="med" type="triangle"/>
          </a:ln>
        </p:spPr>
      </p:cxnSp>
      <p:cxnSp>
        <p:nvCxnSpPr>
          <p:cNvPr id="10263" name="Google Shape;10263;p1519"/>
          <p:cNvCxnSpPr/>
          <p:nvPr/>
        </p:nvCxnSpPr>
        <p:spPr>
          <a:xfrm flipH="1" rot="10800000">
            <a:off x="3616325" y="4835525"/>
            <a:ext cx="2438400" cy="762000"/>
          </a:xfrm>
          <a:prstGeom prst="straightConnector1">
            <a:avLst/>
          </a:prstGeom>
          <a:noFill/>
          <a:ln cap="flat" cmpd="sng" w="12700">
            <a:solidFill>
              <a:schemeClr val="dk1"/>
            </a:solidFill>
            <a:prstDash val="dot"/>
            <a:round/>
            <a:headEnd len="med" w="med" type="none"/>
            <a:tailEnd len="med" w="med" type="triangle"/>
          </a:ln>
        </p:spPr>
      </p:cxnSp>
      <p:sp>
        <p:nvSpPr>
          <p:cNvPr id="10264" name="Google Shape;10264;p1519"/>
          <p:cNvSpPr txBox="1"/>
          <p:nvPr/>
        </p:nvSpPr>
        <p:spPr>
          <a:xfrm>
            <a:off x="2320925" y="4225925"/>
            <a:ext cx="454025" cy="317500"/>
          </a:xfrm>
          <a:prstGeom prst="rect">
            <a:avLst/>
          </a:prstGeom>
          <a:noFill/>
          <a:ln cap="flat" cmpd="sng" w="127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14”</a:t>
            </a:r>
            <a:endParaRPr/>
          </a:p>
        </p:txBody>
      </p:sp>
      <p:sp>
        <p:nvSpPr>
          <p:cNvPr id="10265" name="Google Shape;10265;p1519"/>
          <p:cNvSpPr txBox="1"/>
          <p:nvPr/>
        </p:nvSpPr>
        <p:spPr>
          <a:xfrm>
            <a:off x="2778125" y="4987925"/>
            <a:ext cx="365125" cy="317500"/>
          </a:xfrm>
          <a:prstGeom prst="rect">
            <a:avLst/>
          </a:prstGeom>
          <a:noFill/>
          <a:ln cap="flat" cmpd="sng" w="12700">
            <a:solidFill>
              <a:srgbClr val="3366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8”</a:t>
            </a:r>
            <a:endParaRPr/>
          </a:p>
        </p:txBody>
      </p:sp>
      <p:sp>
        <p:nvSpPr>
          <p:cNvPr id="10266" name="Google Shape;10266;p1519"/>
          <p:cNvSpPr txBox="1"/>
          <p:nvPr/>
        </p:nvSpPr>
        <p:spPr>
          <a:xfrm>
            <a:off x="2854325" y="5368925"/>
            <a:ext cx="650875" cy="317500"/>
          </a:xfrm>
          <a:prstGeom prst="rect">
            <a:avLst/>
          </a:prstGeom>
          <a:no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5-1/4”</a:t>
            </a:r>
            <a:endParaRPr/>
          </a:p>
        </p:txBody>
      </p:sp>
      <p:sp>
        <p:nvSpPr>
          <p:cNvPr id="10267" name="Google Shape;10267;p1519"/>
          <p:cNvSpPr txBox="1"/>
          <p:nvPr/>
        </p:nvSpPr>
        <p:spPr>
          <a:xfrm>
            <a:off x="6130925" y="3844925"/>
            <a:ext cx="9540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mainframe</a:t>
            </a:r>
            <a:endParaRPr/>
          </a:p>
        </p:txBody>
      </p:sp>
      <p:sp>
        <p:nvSpPr>
          <p:cNvPr id="10268" name="Google Shape;10268;p1519"/>
          <p:cNvSpPr txBox="1"/>
          <p:nvPr/>
        </p:nvSpPr>
        <p:spPr>
          <a:xfrm>
            <a:off x="6130925" y="4302125"/>
            <a:ext cx="12604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Mini-computer</a:t>
            </a:r>
            <a:endParaRPr/>
          </a:p>
        </p:txBody>
      </p:sp>
      <p:sp>
        <p:nvSpPr>
          <p:cNvPr id="10269" name="Google Shape;10269;p1519"/>
          <p:cNvSpPr txBox="1"/>
          <p:nvPr/>
        </p:nvSpPr>
        <p:spPr>
          <a:xfrm>
            <a:off x="6130925" y="4759325"/>
            <a:ext cx="4016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2048F"/>
              </a:buClr>
              <a:buSzPts val="1400"/>
              <a:buFont typeface="Times New Roman"/>
              <a:buNone/>
            </a:pPr>
            <a:r>
              <a:rPr b="0" i="0" lang="en-US" sz="1400" u="none" cap="none" strike="noStrike">
                <a:solidFill>
                  <a:srgbClr val="E2048F"/>
                </a:solidFill>
                <a:latin typeface="Times New Roman"/>
                <a:ea typeface="Times New Roman"/>
                <a:cs typeface="Times New Roman"/>
                <a:sym typeface="Times New Roman"/>
              </a:rPr>
              <a:t>PC</a:t>
            </a:r>
            <a:endParaRPr/>
          </a:p>
        </p:txBody>
      </p:sp>
      <p:sp>
        <p:nvSpPr>
          <p:cNvPr id="10270" name="Google Shape;10270;p1519"/>
          <p:cNvSpPr txBox="1"/>
          <p:nvPr/>
        </p:nvSpPr>
        <p:spPr>
          <a:xfrm>
            <a:off x="704850" y="3733800"/>
            <a:ext cx="1265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Capacity</a:t>
            </a:r>
            <a:endParaRPr/>
          </a:p>
        </p:txBody>
      </p:sp>
      <p:sp>
        <p:nvSpPr>
          <p:cNvPr id="10271" name="Google Shape;10271;p1519"/>
          <p:cNvSpPr txBox="1"/>
          <p:nvPr/>
        </p:nvSpPr>
        <p:spPr>
          <a:xfrm>
            <a:off x="3768725" y="6207125"/>
            <a:ext cx="77628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Year</a:t>
            </a:r>
            <a:endParaRPr/>
          </a:p>
        </p:txBody>
      </p:sp>
      <p:sp>
        <p:nvSpPr>
          <p:cNvPr id="10272" name="Google Shape;10272;p1519"/>
          <p:cNvSpPr txBox="1"/>
          <p:nvPr/>
        </p:nvSpPr>
        <p:spPr>
          <a:xfrm>
            <a:off x="2117725" y="3317875"/>
            <a:ext cx="14700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Hardrives: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